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9" r:id="rId1"/>
  </p:sldMasterIdLst>
  <p:notesMasterIdLst>
    <p:notesMasterId r:id="rId34"/>
  </p:notesMasterIdLst>
  <p:sldIdLst>
    <p:sldId id="256" r:id="rId2"/>
    <p:sldId id="521" r:id="rId3"/>
    <p:sldId id="573" r:id="rId4"/>
    <p:sldId id="577" r:id="rId5"/>
    <p:sldId id="578" r:id="rId6"/>
    <p:sldId id="579" r:id="rId7"/>
    <p:sldId id="581" r:id="rId8"/>
    <p:sldId id="583" r:id="rId9"/>
    <p:sldId id="584" r:id="rId10"/>
    <p:sldId id="588" r:id="rId11"/>
    <p:sldId id="589" r:id="rId12"/>
    <p:sldId id="590" r:id="rId13"/>
    <p:sldId id="527" r:id="rId14"/>
    <p:sldId id="591" r:id="rId15"/>
    <p:sldId id="592" r:id="rId16"/>
    <p:sldId id="593" r:id="rId17"/>
    <p:sldId id="594" r:id="rId18"/>
    <p:sldId id="595" r:id="rId19"/>
    <p:sldId id="596" r:id="rId20"/>
    <p:sldId id="597" r:id="rId21"/>
    <p:sldId id="529" r:id="rId22"/>
    <p:sldId id="534" r:id="rId23"/>
    <p:sldId id="536" r:id="rId24"/>
    <p:sldId id="537" r:id="rId25"/>
    <p:sldId id="540" r:id="rId26"/>
    <p:sldId id="543" r:id="rId27"/>
    <p:sldId id="549" r:id="rId28"/>
    <p:sldId id="550" r:id="rId29"/>
    <p:sldId id="560" r:id="rId30"/>
    <p:sldId id="564" r:id="rId31"/>
    <p:sldId id="566" r:id="rId32"/>
    <p:sldId id="568" r:id="rId33"/>
  </p:sldIdLst>
  <p:sldSz cx="9144000" cy="6858000" type="screen4x3"/>
  <p:notesSz cx="6858000" cy="9144000"/>
  <p:embeddedFontLst>
    <p:embeddedFont>
      <p:font typeface="Tahoma" pitchFamily="34" charset="0"/>
      <p:regular r:id="rId35"/>
      <p:bold r:id="rId36"/>
    </p:embeddedFont>
    <p:embeddedFont>
      <p:font typeface="Calibri" pitchFamily="34" charset="0"/>
      <p:regular r:id="rId37"/>
      <p:bold r:id="rId38"/>
      <p:italic r:id="rId39"/>
      <p:boldItalic r:id="rId40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Umereni stil 2 – Naglašav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2787"/>
    <p:restoredTop sz="90929"/>
  </p:normalViewPr>
  <p:slideViewPr>
    <p:cSldViewPr>
      <p:cViewPr>
        <p:scale>
          <a:sx n="66" d="100"/>
          <a:sy n="66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Čuvar mesta za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5D3B1BC-29C9-473E-83E2-6815EA6E2654}" type="datetimeFigureOut">
              <a:rPr lang="en-US"/>
              <a:pPr>
                <a:defRPr/>
              </a:pPr>
              <a:t>8/30/2024</a:t>
            </a:fld>
            <a:endParaRPr lang="en-US"/>
          </a:p>
        </p:txBody>
      </p:sp>
      <p:sp>
        <p:nvSpPr>
          <p:cNvPr id="4" name="Čuvar mesta za sliku na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Čuvar mesta za napomen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CS" noProof="0"/>
              <a:t>Kliknite i uredite tekst</a:t>
            </a:r>
          </a:p>
          <a:p>
            <a:pPr lvl="1"/>
            <a:r>
              <a:rPr lang="sr-Latn-CS" noProof="0"/>
              <a:t>Drugi nivo</a:t>
            </a:r>
          </a:p>
          <a:p>
            <a:pPr lvl="2"/>
            <a:r>
              <a:rPr lang="sr-Latn-CS" noProof="0"/>
              <a:t>Treći nivo</a:t>
            </a:r>
          </a:p>
          <a:p>
            <a:pPr lvl="3"/>
            <a:r>
              <a:rPr lang="sr-Latn-CS" noProof="0"/>
              <a:t>Četvrti nivo</a:t>
            </a:r>
          </a:p>
          <a:p>
            <a:pPr lvl="4"/>
            <a:r>
              <a:rPr lang="sr-Latn-CS" noProof="0"/>
              <a:t>Peti nivo</a:t>
            </a:r>
            <a:endParaRPr lang="en-US" noProof="0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8796E0CF-74E4-4B7B-AA03-EF0C3427AF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64277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>
                  <a:cs typeface="+mn-cs"/>
                </a:endParaRPr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97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297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E5436-6680-40EA-9BDA-A7AE40B0B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4D640-1A87-4013-97AE-B0ACEA8C1F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7C80C-46DE-48FC-8B08-E443C63613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slov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abelu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3C070-8CF8-4CBE-B15D-55C8D115C5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sr-Latn-CS" dirty="0"/>
              <a:t>Kliknite i uredite tekst</a:t>
            </a:r>
          </a:p>
          <a:p>
            <a:pPr lvl="1"/>
            <a:r>
              <a:rPr lang="sr-Latn-CS" dirty="0"/>
              <a:t>Drugi nivo</a:t>
            </a:r>
          </a:p>
          <a:p>
            <a:pPr lvl="2"/>
            <a:r>
              <a:rPr lang="sr-Latn-CS" dirty="0"/>
              <a:t>Treći nivo</a:t>
            </a:r>
          </a:p>
          <a:p>
            <a:pPr lvl="3"/>
            <a:r>
              <a:rPr lang="sr-Latn-CS" dirty="0"/>
              <a:t>Četvrti nivo</a:t>
            </a:r>
          </a:p>
          <a:p>
            <a:pPr lvl="4"/>
            <a:r>
              <a:rPr lang="sr-Latn-CS" dirty="0"/>
              <a:t>Peti nivo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86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30B0D-570C-4B3E-A640-028FF9B599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0F253-3D87-489E-8F13-F1EC91774E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CF960-89AA-46F2-BBF8-4DF5E303A1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4F8E7-86F3-421A-9BFD-B0AD742534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F8871-4E5A-403A-AA93-84769B8104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38C18-26F5-48AB-90C7-D813CEDE1A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FF367-B3CF-4B49-B5E0-5D118BA093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37F77-8361-4DAE-899B-73015D48E9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cs typeface="+mn-cs"/>
              </a:endParaRPr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Kliknite i uredite tekst</a:t>
            </a:r>
          </a:p>
          <a:p>
            <a:pPr lvl="1"/>
            <a:r>
              <a:rPr lang="sr-Latn-CS" altLang="en-US"/>
              <a:t>Drugi nivo</a:t>
            </a:r>
          </a:p>
          <a:p>
            <a:pPr lvl="2"/>
            <a:r>
              <a:rPr lang="sr-Latn-CS" altLang="en-US"/>
              <a:t>Treći nivo</a:t>
            </a:r>
          </a:p>
          <a:p>
            <a:pPr lvl="3"/>
            <a:r>
              <a:rPr lang="sr-Latn-CS" altLang="en-US"/>
              <a:t>Četvrti nivo</a:t>
            </a:r>
          </a:p>
          <a:p>
            <a:pPr lvl="4"/>
            <a:r>
              <a:rPr lang="sr-Latn-CS" altLang="en-US"/>
              <a:t>Peti nivo</a:t>
            </a:r>
            <a:endParaRPr lang="en-US" altLang="en-US"/>
          </a:p>
        </p:txBody>
      </p:sp>
      <p:sp>
        <p:nvSpPr>
          <p:cNvPr id="287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Arial" charset="0"/>
              </a:defRPr>
            </a:lvl1pPr>
          </a:lstStyle>
          <a:p>
            <a:pPr>
              <a:defRPr/>
            </a:pPr>
            <a:fld id="{9B144398-7C15-436D-A404-5A5631155C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3" r:id="rId1"/>
    <p:sldLayoutId id="2147484754" r:id="rId2"/>
    <p:sldLayoutId id="2147484743" r:id="rId3"/>
    <p:sldLayoutId id="2147484744" r:id="rId4"/>
    <p:sldLayoutId id="2147484745" r:id="rId5"/>
    <p:sldLayoutId id="2147484746" r:id="rId6"/>
    <p:sldLayoutId id="2147484747" r:id="rId7"/>
    <p:sldLayoutId id="2147484748" r:id="rId8"/>
    <p:sldLayoutId id="2147484749" r:id="rId9"/>
    <p:sldLayoutId id="2147484750" r:id="rId10"/>
    <p:sldLayoutId id="2147484751" r:id="rId11"/>
    <p:sldLayoutId id="214748475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810000"/>
            <a:ext cx="7772400" cy="11430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sr-Cyrl-BA" sz="2800" b="1"/>
              <a:t>ФИЗИКАЛНА ТЕРАПИЈА ОРЛ БОЛЕСТИ И ФИЗИКАЛНА ТЕРАПИЈА ОНКОЛОШКИХ БОЛЕСНИКА</a:t>
            </a:r>
            <a:endParaRPr lang="en-US" altLang="en-US" sz="2800" b="1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828800" y="457200"/>
            <a:ext cx="6265863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sr-Cyrl-RS" altLang="en-US" sz="1600" b="1" dirty="0">
                <a:latin typeface="+mj-lt"/>
                <a:cs typeface="Arial" pitchFamily="34" charset="0"/>
              </a:rPr>
              <a:t>Универзитет у 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Кр</a:t>
            </a:r>
            <a:r>
              <a:rPr lang="en-US" altLang="en-US" sz="1600" b="1" dirty="0">
                <a:latin typeface="+mj-lt"/>
                <a:cs typeface="Arial" pitchFamily="34" charset="0"/>
              </a:rPr>
              <a:t>a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гујевцу</a:t>
            </a:r>
            <a:endParaRPr lang="sr-Cyrl-RS" altLang="en-US" sz="1600" b="1" dirty="0">
              <a:latin typeface="+mj-lt"/>
              <a:cs typeface="Arial" pitchFamily="34" charset="0"/>
            </a:endParaRPr>
          </a:p>
          <a:p>
            <a:pPr eaLnBrk="1" hangingPunct="1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Cyrl-RS" altLang="en-US" sz="1900" b="1" dirty="0">
                <a:latin typeface="+mj-lt"/>
                <a:cs typeface="Arial" pitchFamily="34" charset="0"/>
              </a:rPr>
              <a:t>ФАКУЛТЕТ МЕДИЦИНСКИХ НАУКА</a:t>
            </a:r>
            <a:endParaRPr lang="en-US" altLang="en-US" sz="1900" dirty="0">
              <a:latin typeface="+mj-lt"/>
              <a:cs typeface="Arial" pitchFamily="34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2250"/>
            <a:ext cx="762000" cy="1038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841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Физикална терапија - ларингитиса</a:t>
            </a:r>
          </a:p>
        </p:txBody>
      </p:sp>
      <p:sp>
        <p:nvSpPr>
          <p:cNvPr id="133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752600"/>
            <a:ext cx="8305800" cy="4114800"/>
          </a:xfrm>
        </p:spPr>
        <p:txBody>
          <a:bodyPr/>
          <a:lstStyle/>
          <a:p>
            <a:r>
              <a:rPr lang="ru-RU" b="1"/>
              <a:t>Електрофореза КЈ </a:t>
            </a:r>
          </a:p>
          <a:p>
            <a:r>
              <a:rPr lang="ru-RU" b="1"/>
              <a:t>Ласеротерапија </a:t>
            </a:r>
          </a:p>
          <a:p>
            <a:r>
              <a:rPr lang="ru-RU" b="1"/>
              <a:t>Магнетотерапија</a:t>
            </a:r>
          </a:p>
          <a:p>
            <a:r>
              <a:rPr lang="ru-RU" b="1"/>
              <a:t>Фототерапија</a:t>
            </a:r>
          </a:p>
          <a:p>
            <a:r>
              <a:rPr lang="ru-RU" u="sng"/>
              <a:t>УВ зраци</a:t>
            </a:r>
          </a:p>
          <a:p>
            <a:r>
              <a:rPr lang="ru-RU"/>
              <a:t>Опште зрачење</a:t>
            </a:r>
          </a:p>
          <a:p>
            <a:r>
              <a:rPr lang="ru-RU"/>
              <a:t>Локално зрачење у пределу врата, прса И</a:t>
            </a:r>
          </a:p>
          <a:p>
            <a:endParaRPr lang="ru-RU"/>
          </a:p>
          <a:p>
            <a:r>
              <a:rPr lang="ru-RU" u="sng"/>
              <a:t>ИР зрачење </a:t>
            </a:r>
            <a:r>
              <a:rPr lang="ru-RU"/>
              <a:t>предела врата са предње стране и са растојања од 50 цм у трајању од 15 </a:t>
            </a:r>
            <a:r>
              <a:rPr lang="sr-Latn-CS"/>
              <a:t>-</a:t>
            </a:r>
            <a:r>
              <a:rPr lang="ru-RU"/>
              <a:t>20 минути, 1-2 пута дневно, при чему пацијент треба да осећа пријатну топлоту, а не сме да осећа печење и бол.</a:t>
            </a:r>
            <a:endParaRPr 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DAF121D-D4D1-45FA-93DB-BB1D946E46E7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</p:cSld>
  <p:clrMapOvr>
    <a:masterClrMapping/>
  </p:clrMapOvr>
  <p:transition advTm="35767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Физикална терапија</a:t>
            </a:r>
          </a:p>
        </p:txBody>
      </p:sp>
      <p:sp>
        <p:nvSpPr>
          <p:cNvPr id="143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/>
              <a:t>Термотерапијске процедуре</a:t>
            </a:r>
          </a:p>
          <a:p>
            <a:endParaRPr lang="ru-RU"/>
          </a:p>
          <a:p>
            <a:r>
              <a:rPr lang="ru-RU"/>
              <a:t>КТД у електромагнетском пољу путем моноде или миноде на врат или електрично поље КТД</a:t>
            </a:r>
          </a:p>
          <a:p>
            <a:endParaRPr lang="ru-RU"/>
          </a:p>
          <a:p>
            <a:r>
              <a:rPr lang="ru-RU"/>
              <a:t>Микроталасна дијатермија путем антене на предео врата.</a:t>
            </a: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CA21CB8-C5BE-48EA-808F-148E46ABA2B0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</p:cSld>
  <p:clrMapOvr>
    <a:masterClrMapping/>
  </p:clrMapOvr>
  <p:transition advTm="21778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Физикална терапија</a:t>
            </a:r>
          </a:p>
        </p:txBody>
      </p:sp>
      <p:sp>
        <p:nvSpPr>
          <p:cNvPr id="153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/>
              <a:t>Хидротерапија</a:t>
            </a:r>
          </a:p>
          <a:p>
            <a:r>
              <a:rPr lang="ru-RU"/>
              <a:t>Вруће купке за ноге</a:t>
            </a:r>
          </a:p>
          <a:p>
            <a:r>
              <a:rPr lang="ru-RU"/>
              <a:t>Приснитзов облог - апликује се на вратни део.</a:t>
            </a:r>
          </a:p>
          <a:p>
            <a:endParaRPr lang="ru-RU"/>
          </a:p>
          <a:p>
            <a:r>
              <a:rPr lang="ru-RU" b="1"/>
              <a:t>Инхалације</a:t>
            </a:r>
          </a:p>
          <a:p>
            <a:r>
              <a:rPr lang="ru-RU"/>
              <a:t>Инхалације хидрокортизона, антибиотика и витамина Ц.</a:t>
            </a:r>
          </a:p>
          <a:p>
            <a:r>
              <a:rPr lang="ru-RU"/>
              <a:t>Пеницилин </a:t>
            </a:r>
          </a:p>
          <a:p>
            <a:r>
              <a:rPr lang="ru-RU"/>
              <a:t>и аеросол сулфидним, сланим, алкалиним и радонским минералним водама, као и морском водом.</a:t>
            </a:r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DEC824B-0E1C-46A4-929F-C7E80147C416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  <p:transition advTm="28087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387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>
          <a:xfrm>
            <a:off x="1676400" y="3886200"/>
            <a:ext cx="6400800" cy="1185863"/>
          </a:xfrm>
        </p:spPr>
        <p:txBody>
          <a:bodyPr/>
          <a:lstStyle/>
          <a:p>
            <a:pPr algn="r"/>
            <a:r>
              <a:rPr lang="sr-Cyrl-BA" sz="3200" b="1"/>
              <a:t>ФИЗИКАЛНА ТЕРАПИЈА ОНКОЛОШКИХ БОЛЕСНИКА</a:t>
            </a:r>
            <a:endParaRPr lang="en-US" sz="3200" b="1"/>
          </a:p>
        </p:txBody>
      </p:sp>
    </p:spTree>
  </p:cSld>
  <p:clrMapOvr>
    <a:masterClrMapping/>
  </p:clrMapOvr>
  <p:transition advTm="7454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/>
              <a:t>Ко спроводи лечење оболелог са малигном болешћу?</a:t>
            </a:r>
            <a:endParaRPr lang="en-US" sz="2800" b="1"/>
          </a:p>
        </p:txBody>
      </p:sp>
      <p:sp>
        <p:nvSpPr>
          <p:cNvPr id="174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/>
              <a:t>лекар опште праксе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онкохирург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клинички онколог-хемотерапеут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радиотерапеут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фармаколог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физијатар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физиотерапеут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психолог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психијатар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медицинска сестра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социјални радник</a:t>
            </a:r>
            <a:endParaRPr lang="en-US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A6691F4-1B94-47A6-B32F-3342BB12080F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</p:cSld>
  <p:clrMapOvr>
    <a:masterClrMapping/>
  </p:clrMapOvr>
  <p:transition advTm="24399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Карцином дојке</a:t>
            </a:r>
          </a:p>
        </p:txBody>
      </p:sp>
      <p:sp>
        <p:nvSpPr>
          <p:cNvPr id="184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n-US"/>
              <a:t>најчешћи</a:t>
            </a:r>
            <a:r>
              <a:rPr lang="en-GB"/>
              <a:t> </a:t>
            </a:r>
            <a:r>
              <a:rPr lang="en-US"/>
              <a:t>тумор</a:t>
            </a:r>
            <a:r>
              <a:rPr lang="en-GB"/>
              <a:t> </a:t>
            </a:r>
            <a:r>
              <a:rPr lang="en-US"/>
              <a:t>код</a:t>
            </a:r>
            <a:r>
              <a:rPr lang="en-GB"/>
              <a:t> </a:t>
            </a:r>
            <a:r>
              <a:rPr lang="en-US"/>
              <a:t>жена</a:t>
            </a:r>
            <a:r>
              <a:rPr lang="en-GB"/>
              <a:t> </a:t>
            </a:r>
            <a:r>
              <a:rPr lang="en-US"/>
              <a:t>и</a:t>
            </a:r>
            <a:r>
              <a:rPr lang="en-GB"/>
              <a:t> </a:t>
            </a:r>
            <a:endParaRPr lang="sr-Latn-CS"/>
          </a:p>
          <a:p>
            <a:pPr algn="just" eaLnBrk="1" hangingPunct="1"/>
            <a:endParaRPr lang="sr-Latn-CS"/>
          </a:p>
          <a:p>
            <a:pPr algn="just" eaLnBrk="1" hangingPunct="1"/>
            <a:r>
              <a:rPr lang="en-US"/>
              <a:t>млађе</a:t>
            </a:r>
            <a:r>
              <a:rPr lang="en-GB"/>
              <a:t> </a:t>
            </a:r>
            <a:r>
              <a:rPr lang="en-US"/>
              <a:t>особе</a:t>
            </a:r>
            <a:r>
              <a:rPr lang="sr-Latn-CS"/>
              <a:t> </a:t>
            </a:r>
            <a:r>
              <a:rPr lang="en-GB"/>
              <a:t>40-50 </a:t>
            </a:r>
            <a:r>
              <a:rPr lang="en-US"/>
              <a:t>године</a:t>
            </a:r>
            <a:r>
              <a:rPr lang="en-GB"/>
              <a:t> </a:t>
            </a:r>
            <a:r>
              <a:rPr lang="en-US"/>
              <a:t>живота</a:t>
            </a:r>
            <a:r>
              <a:rPr lang="en-GB"/>
              <a:t>. </a:t>
            </a:r>
            <a:endParaRPr lang="sr-Latn-CS"/>
          </a:p>
          <a:p>
            <a:endParaRPr lang="en-US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B3DAF3C-001C-47F3-8FAD-E57D5EC47232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</p:cSld>
  <p:clrMapOvr>
    <a:masterClrMapping/>
  </p:clrMapOvr>
  <p:transition advTm="12859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После операције:</a:t>
            </a:r>
          </a:p>
        </p:txBody>
      </p:sp>
      <p:sp>
        <p:nvSpPr>
          <p:cNvPr id="1945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n-US"/>
              <a:t>болна</a:t>
            </a:r>
            <a:r>
              <a:rPr lang="en-GB"/>
              <a:t> </a:t>
            </a:r>
            <a:r>
              <a:rPr lang="en-US"/>
              <a:t>напетост</a:t>
            </a:r>
            <a:r>
              <a:rPr lang="en-GB"/>
              <a:t> </a:t>
            </a:r>
            <a:r>
              <a:rPr lang="en-US"/>
              <a:t>у</a:t>
            </a:r>
            <a:r>
              <a:rPr lang="en-GB"/>
              <a:t> </a:t>
            </a:r>
            <a:r>
              <a:rPr lang="en-US"/>
              <a:t>пределу</a:t>
            </a:r>
            <a:r>
              <a:rPr lang="en-GB"/>
              <a:t> </a:t>
            </a:r>
            <a:r>
              <a:rPr lang="en-US"/>
              <a:t>рамена</a:t>
            </a:r>
            <a:r>
              <a:rPr lang="en-GB"/>
              <a:t>, </a:t>
            </a:r>
            <a:endParaRPr lang="sr-Latn-CS"/>
          </a:p>
          <a:p>
            <a:pPr algn="just" eaLnBrk="1" hangingPunct="1"/>
            <a:r>
              <a:rPr lang="en-US"/>
              <a:t>сметње</a:t>
            </a:r>
            <a:r>
              <a:rPr lang="en-GB"/>
              <a:t> </a:t>
            </a:r>
            <a:r>
              <a:rPr lang="en-US"/>
              <a:t>покретљивости</a:t>
            </a:r>
            <a:r>
              <a:rPr lang="en-GB"/>
              <a:t> </a:t>
            </a:r>
            <a:r>
              <a:rPr lang="en-US"/>
              <a:t>рамена</a:t>
            </a:r>
            <a:r>
              <a:rPr lang="en-GB"/>
              <a:t>, </a:t>
            </a:r>
            <a:endParaRPr lang="sr-Latn-CS"/>
          </a:p>
          <a:p>
            <a:pPr algn="just" eaLnBrk="1" hangingPunct="1"/>
            <a:r>
              <a:rPr lang="en-US"/>
              <a:t>принудно</a:t>
            </a:r>
            <a:r>
              <a:rPr lang="en-GB"/>
              <a:t> </a:t>
            </a:r>
            <a:r>
              <a:rPr lang="en-US"/>
              <a:t>лоше</a:t>
            </a:r>
            <a:r>
              <a:rPr lang="en-GB"/>
              <a:t> </a:t>
            </a:r>
            <a:r>
              <a:rPr lang="en-US"/>
              <a:t>држање</a:t>
            </a:r>
            <a:r>
              <a:rPr lang="en-GB"/>
              <a:t> </a:t>
            </a:r>
            <a:r>
              <a:rPr lang="en-US"/>
              <a:t>тала</a:t>
            </a:r>
            <a:r>
              <a:rPr lang="en-GB"/>
              <a:t> </a:t>
            </a:r>
            <a:r>
              <a:rPr lang="en-US"/>
              <a:t>и</a:t>
            </a:r>
            <a:r>
              <a:rPr lang="en-GB"/>
              <a:t> </a:t>
            </a:r>
            <a:endParaRPr lang="sr-Latn-CS"/>
          </a:p>
          <a:p>
            <a:pPr algn="just" eaLnBrk="1" hangingPunct="1"/>
            <a:r>
              <a:rPr lang="en-US"/>
              <a:t>психичке</a:t>
            </a:r>
            <a:r>
              <a:rPr lang="en-GB"/>
              <a:t> </a:t>
            </a:r>
            <a:r>
              <a:rPr lang="en-US"/>
              <a:t>тегобе</a:t>
            </a:r>
            <a:r>
              <a:rPr lang="en-GB"/>
              <a:t>. </a:t>
            </a:r>
          </a:p>
          <a:p>
            <a:pPr lvl="1" algn="just" eaLnBrk="1" hangingPunct="1"/>
            <a:r>
              <a:rPr lang="en-US"/>
              <a:t>несигурност</a:t>
            </a:r>
            <a:r>
              <a:rPr lang="en-GB"/>
              <a:t>, </a:t>
            </a:r>
            <a:endParaRPr lang="sr-Latn-CS"/>
          </a:p>
          <a:p>
            <a:pPr lvl="1" algn="just" eaLnBrk="1" hangingPunct="1"/>
            <a:r>
              <a:rPr lang="en-US"/>
              <a:t>страх</a:t>
            </a:r>
            <a:r>
              <a:rPr lang="en-GB"/>
              <a:t>, </a:t>
            </a:r>
            <a:endParaRPr lang="sr-Latn-CS"/>
          </a:p>
          <a:p>
            <a:pPr lvl="1" algn="just" eaLnBrk="1" hangingPunct="1"/>
            <a:r>
              <a:rPr lang="en-US"/>
              <a:t>депресија</a:t>
            </a:r>
            <a:r>
              <a:rPr lang="en-GB"/>
              <a:t>, </a:t>
            </a:r>
            <a:endParaRPr lang="sr-Latn-CS"/>
          </a:p>
          <a:p>
            <a:pPr lvl="1" algn="just" eaLnBrk="1" hangingPunct="1"/>
            <a:r>
              <a:rPr lang="en-US"/>
              <a:t>интрапсихички</a:t>
            </a:r>
            <a:r>
              <a:rPr lang="en-GB"/>
              <a:t> </a:t>
            </a:r>
            <a:r>
              <a:rPr lang="en-US"/>
              <a:t>конфликти</a:t>
            </a:r>
            <a:r>
              <a:rPr lang="en-GB"/>
              <a:t> </a:t>
            </a:r>
            <a:r>
              <a:rPr lang="en-US"/>
              <a:t>и</a:t>
            </a:r>
            <a:r>
              <a:rPr lang="en-GB"/>
              <a:t> </a:t>
            </a:r>
            <a:r>
              <a:rPr lang="en-US"/>
              <a:t>др</a:t>
            </a:r>
            <a:r>
              <a:rPr lang="en-GB"/>
              <a:t>.</a:t>
            </a:r>
            <a:endParaRPr lang="en-US"/>
          </a:p>
          <a:p>
            <a:endParaRPr lang="en-US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6784998-7778-4402-97D7-7958907260F9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</p:cSld>
  <p:clrMapOvr>
    <a:masterClrMapping/>
  </p:clrMapOvr>
  <p:transition advTm="21494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Рехабилитација</a:t>
            </a:r>
            <a:r>
              <a:rPr lang="en-GB" sz="4000" b="1"/>
              <a:t> </a:t>
            </a:r>
            <a:r>
              <a:rPr lang="sr-Latn-CS" sz="4000" b="1"/>
              <a:t>-</a:t>
            </a:r>
            <a:r>
              <a:rPr lang="en-US" sz="2800" b="1"/>
              <a:t>комплексна</a:t>
            </a:r>
            <a:endParaRPr lang="en-US" sz="4000" b="1"/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sr-Cyrl-RS" dirty="0"/>
              <a:t>телесна</a:t>
            </a:r>
            <a:r>
              <a:rPr lang="en-GB" dirty="0"/>
              <a:t> </a:t>
            </a:r>
            <a:r>
              <a:rPr lang="sr-Cyrl-RS" dirty="0"/>
              <a:t>и</a:t>
            </a:r>
            <a:r>
              <a:rPr lang="en-GB" dirty="0"/>
              <a:t> </a:t>
            </a:r>
            <a:endParaRPr lang="sr-Latn-CS" dirty="0"/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sr-Cyrl-RS" dirty="0"/>
              <a:t>психичка</a:t>
            </a:r>
            <a:r>
              <a:rPr lang="en-GB" dirty="0"/>
              <a:t> </a:t>
            </a:r>
            <a:r>
              <a:rPr lang="sr-Cyrl-RS" dirty="0"/>
              <a:t>рехабилитација</a:t>
            </a:r>
            <a:r>
              <a:rPr lang="en-GB" dirty="0"/>
              <a:t>. </a:t>
            </a:r>
            <a:endParaRPr lang="sr-Latn-CS" dirty="0"/>
          </a:p>
          <a:p>
            <a:pPr marL="533400" indent="-533400" eaLnBrk="1" hangingPunct="1">
              <a:lnSpc>
                <a:spcPct val="90000"/>
              </a:lnSpc>
              <a:defRPr/>
            </a:pPr>
            <a:endParaRPr lang="sr-Latn-CS" dirty="0"/>
          </a:p>
          <a:p>
            <a:pPr marL="533400" indent="-533400" eaLnBrk="1" hangingPunct="1">
              <a:lnSpc>
                <a:spcPct val="90000"/>
              </a:lnSpc>
              <a:defRPr/>
            </a:pPr>
            <a:r>
              <a:rPr lang="sr-Cyrl-RS" dirty="0"/>
              <a:t>Интердисциплинарни</a:t>
            </a:r>
            <a:r>
              <a:rPr lang="en-GB" dirty="0"/>
              <a:t> - </a:t>
            </a:r>
            <a:r>
              <a:rPr lang="sr-Cyrl-RS" dirty="0"/>
              <a:t>тимски</a:t>
            </a:r>
            <a:r>
              <a:rPr lang="en-GB" dirty="0"/>
              <a:t> </a:t>
            </a:r>
            <a:r>
              <a:rPr lang="sr-Cyrl-RS" dirty="0"/>
              <a:t>рад</a:t>
            </a:r>
            <a:r>
              <a:rPr lang="en-GB" dirty="0"/>
              <a:t>; </a:t>
            </a:r>
            <a:endParaRPr lang="sr-Latn-CS" dirty="0"/>
          </a:p>
          <a:p>
            <a:pPr marL="1714500" lvl="3" indent="-342900" eaLnBrk="1" hangingPunct="1">
              <a:lnSpc>
                <a:spcPct val="90000"/>
              </a:lnSpc>
              <a:defRPr/>
            </a:pPr>
            <a:r>
              <a:rPr lang="sr-Cyrl-RS" sz="2400" dirty="0"/>
              <a:t>лекар</a:t>
            </a:r>
            <a:r>
              <a:rPr lang="en-GB" sz="2400" dirty="0"/>
              <a:t>-</a:t>
            </a:r>
            <a:r>
              <a:rPr lang="sr-Cyrl-RS" sz="2400" dirty="0"/>
              <a:t>физијатар</a:t>
            </a:r>
            <a:r>
              <a:rPr lang="en-GB" sz="2400" dirty="0"/>
              <a:t>, </a:t>
            </a:r>
            <a:endParaRPr lang="sr-Latn-CS" sz="2400" dirty="0"/>
          </a:p>
          <a:p>
            <a:pPr marL="1714500" lvl="3" indent="-342900" eaLnBrk="1" hangingPunct="1">
              <a:lnSpc>
                <a:spcPct val="90000"/>
              </a:lnSpc>
              <a:defRPr/>
            </a:pPr>
            <a:r>
              <a:rPr lang="sr-Cyrl-RS" sz="2400" dirty="0"/>
              <a:t>медицинска</a:t>
            </a:r>
            <a:r>
              <a:rPr lang="en-GB" sz="2400" dirty="0"/>
              <a:t> </a:t>
            </a:r>
            <a:r>
              <a:rPr lang="sr-Cyrl-RS" sz="2400" dirty="0"/>
              <a:t>сестра</a:t>
            </a:r>
            <a:r>
              <a:rPr lang="en-GB" sz="2400" dirty="0"/>
              <a:t>, </a:t>
            </a:r>
            <a:endParaRPr lang="sr-Latn-CS" sz="2400" dirty="0"/>
          </a:p>
          <a:p>
            <a:pPr marL="1714500" lvl="3" indent="-342900" eaLnBrk="1" hangingPunct="1">
              <a:lnSpc>
                <a:spcPct val="90000"/>
              </a:lnSpc>
              <a:defRPr/>
            </a:pPr>
            <a:r>
              <a:rPr lang="sr-Cyrl-RS" sz="2400" dirty="0"/>
              <a:t>физиотерапеут</a:t>
            </a:r>
            <a:r>
              <a:rPr lang="en-GB" sz="2400" dirty="0"/>
              <a:t>, </a:t>
            </a:r>
            <a:endParaRPr lang="sr-Latn-CS" sz="2400" dirty="0"/>
          </a:p>
          <a:p>
            <a:pPr marL="1714500" lvl="3" indent="-342900" eaLnBrk="1" hangingPunct="1">
              <a:lnSpc>
                <a:spcPct val="90000"/>
              </a:lnSpc>
              <a:defRPr/>
            </a:pPr>
            <a:r>
              <a:rPr lang="sr-Cyrl-RS" sz="2400" dirty="0"/>
              <a:t>радни</a:t>
            </a:r>
            <a:r>
              <a:rPr lang="en-GB" sz="2400" dirty="0"/>
              <a:t> </a:t>
            </a:r>
            <a:r>
              <a:rPr lang="sr-Cyrl-RS" sz="2400" dirty="0"/>
              <a:t>терапеут</a:t>
            </a:r>
            <a:r>
              <a:rPr lang="en-GB" sz="2400" dirty="0"/>
              <a:t>, </a:t>
            </a:r>
            <a:endParaRPr lang="sr-Latn-CS" sz="2400" dirty="0"/>
          </a:p>
          <a:p>
            <a:pPr marL="1714500" lvl="3" indent="-342900" eaLnBrk="1" hangingPunct="1">
              <a:lnSpc>
                <a:spcPct val="90000"/>
              </a:lnSpc>
              <a:defRPr/>
            </a:pPr>
            <a:r>
              <a:rPr lang="sr-Cyrl-RS" sz="2400" dirty="0"/>
              <a:t>социјални</a:t>
            </a:r>
            <a:r>
              <a:rPr lang="en-GB" sz="2400" dirty="0"/>
              <a:t> </a:t>
            </a:r>
            <a:r>
              <a:rPr lang="sr-Cyrl-RS" sz="2400" dirty="0"/>
              <a:t>радник</a:t>
            </a:r>
            <a:r>
              <a:rPr lang="en-GB" sz="2400" dirty="0"/>
              <a:t>, </a:t>
            </a:r>
            <a:endParaRPr lang="sr-Latn-CS" sz="2400" dirty="0"/>
          </a:p>
          <a:p>
            <a:pPr marL="1714500" lvl="3" indent="-342900" eaLnBrk="1" hangingPunct="1">
              <a:lnSpc>
                <a:spcPct val="90000"/>
              </a:lnSpc>
              <a:defRPr/>
            </a:pPr>
            <a:r>
              <a:rPr lang="sr-Cyrl-RS" sz="2400" dirty="0"/>
              <a:t>психолог</a:t>
            </a:r>
            <a:r>
              <a:rPr lang="en-GB" sz="2400" dirty="0"/>
              <a:t> </a:t>
            </a:r>
            <a:r>
              <a:rPr lang="sr-Cyrl-RS" sz="2400" dirty="0"/>
              <a:t>и</a:t>
            </a:r>
            <a:r>
              <a:rPr lang="en-GB" sz="2400" dirty="0"/>
              <a:t> </a:t>
            </a:r>
            <a:endParaRPr lang="sr-Latn-CS" sz="2400" dirty="0"/>
          </a:p>
          <a:p>
            <a:pPr marL="1714500" lvl="3" indent="-342900" eaLnBrk="1" hangingPunct="1">
              <a:lnSpc>
                <a:spcPct val="90000"/>
              </a:lnSpc>
              <a:defRPr/>
            </a:pPr>
            <a:r>
              <a:rPr lang="sr-Cyrl-RS" sz="2400" dirty="0"/>
              <a:t>пацијент</a:t>
            </a:r>
            <a:endParaRPr lang="en-US" sz="2400" dirty="0"/>
          </a:p>
          <a:p>
            <a:pPr>
              <a:defRPr/>
            </a:pPr>
            <a:endParaRPr lang="en-US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8F44F1D-4815-4631-A19F-1A450F4066FA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</p:cSld>
  <p:clrMapOvr>
    <a:masterClrMapping/>
  </p:clrMapOvr>
  <p:transition advTm="25374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Клиничка</a:t>
            </a:r>
            <a:r>
              <a:rPr lang="en-GB" sz="3200" b="1"/>
              <a:t> </a:t>
            </a:r>
            <a:r>
              <a:rPr lang="en-US" sz="3200" b="1"/>
              <a:t>слика</a:t>
            </a:r>
            <a:r>
              <a:rPr lang="en-GB" sz="3200" b="1"/>
              <a:t> </a:t>
            </a:r>
            <a:r>
              <a:rPr lang="en-US" sz="3200" b="1"/>
              <a:t>након</a:t>
            </a:r>
            <a:r>
              <a:rPr lang="en-GB" sz="3200" b="1"/>
              <a:t> </a:t>
            </a:r>
            <a:r>
              <a:rPr lang="en-US" sz="3200" b="1"/>
              <a:t>мастектомије</a:t>
            </a:r>
          </a:p>
        </p:txBody>
      </p:sp>
      <p:sp>
        <p:nvSpPr>
          <p:cNvPr id="2150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 eaLnBrk="1" hangingPunct="1">
              <a:buFontTx/>
              <a:buAutoNum type="arabicPeriod"/>
            </a:pPr>
            <a:r>
              <a:rPr lang="en-US"/>
              <a:t>ожиљци</a:t>
            </a:r>
            <a:r>
              <a:rPr lang="en-GB"/>
              <a:t>,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/>
              <a:t>лимфедем</a:t>
            </a:r>
            <a:r>
              <a:rPr lang="en-GB"/>
              <a:t>,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/>
              <a:t>ограничена</a:t>
            </a:r>
            <a:r>
              <a:rPr lang="en-GB"/>
              <a:t> </a:t>
            </a:r>
            <a:r>
              <a:rPr lang="en-US"/>
              <a:t>вантилација</a:t>
            </a:r>
            <a:r>
              <a:rPr lang="en-GB"/>
              <a:t>,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/>
              <a:t>ограничени</a:t>
            </a:r>
            <a:r>
              <a:rPr lang="en-GB"/>
              <a:t> </a:t>
            </a:r>
            <a:r>
              <a:rPr lang="en-US"/>
              <a:t>покрети</a:t>
            </a:r>
            <a:r>
              <a:rPr lang="en-GB"/>
              <a:t> </a:t>
            </a:r>
            <a:r>
              <a:rPr lang="en-US"/>
              <a:t>у</a:t>
            </a:r>
            <a:r>
              <a:rPr lang="en-GB"/>
              <a:t> </a:t>
            </a:r>
            <a:r>
              <a:rPr lang="en-US"/>
              <a:t>рамену</a:t>
            </a:r>
            <a:r>
              <a:rPr lang="en-GB"/>
              <a:t>,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/>
              <a:t>скапула</a:t>
            </a:r>
            <a:r>
              <a:rPr lang="en-GB"/>
              <a:t> </a:t>
            </a:r>
            <a:r>
              <a:rPr lang="en-US"/>
              <a:t>алата</a:t>
            </a:r>
            <a:r>
              <a:rPr lang="en-GB"/>
              <a:t>,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/>
              <a:t>скраћење</a:t>
            </a:r>
            <a:r>
              <a:rPr lang="en-GB"/>
              <a:t> </a:t>
            </a:r>
            <a:r>
              <a:rPr lang="en-US"/>
              <a:t>мишића</a:t>
            </a:r>
            <a:r>
              <a:rPr lang="en-GB"/>
              <a:t> </a:t>
            </a:r>
            <a:r>
              <a:rPr lang="en-US"/>
              <a:t>и</a:t>
            </a:r>
            <a:r>
              <a:rPr lang="en-GB"/>
              <a:t> "</a:t>
            </a:r>
            <a:r>
              <a:rPr lang="en-US"/>
              <a:t>улепљење</a:t>
            </a:r>
            <a:r>
              <a:rPr lang="en-GB"/>
              <a:t>" </a:t>
            </a:r>
            <a:r>
              <a:rPr lang="en-US"/>
              <a:t>фасција</a:t>
            </a:r>
            <a:r>
              <a:rPr lang="en-GB"/>
              <a:t>,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/>
              <a:t>лезија</a:t>
            </a:r>
            <a:r>
              <a:rPr lang="en-GB"/>
              <a:t> </a:t>
            </a:r>
            <a:r>
              <a:rPr lang="en-US"/>
              <a:t>н</a:t>
            </a:r>
            <a:r>
              <a:rPr lang="en-GB"/>
              <a:t>. </a:t>
            </a:r>
            <a:r>
              <a:rPr lang="en-US"/>
              <a:t>интеркостобрахиалис</a:t>
            </a:r>
            <a:r>
              <a:rPr lang="en-GB"/>
              <a:t>-</a:t>
            </a:r>
            <a:r>
              <a:rPr lang="en-US"/>
              <a:t>а</a:t>
            </a:r>
            <a:r>
              <a:rPr lang="en-GB"/>
              <a:t>,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en-US"/>
              <a:t>оштећење</a:t>
            </a:r>
            <a:r>
              <a:rPr lang="en-GB"/>
              <a:t> </a:t>
            </a:r>
            <a:r>
              <a:rPr lang="en-US"/>
              <a:t>коже</a:t>
            </a:r>
            <a:r>
              <a:rPr lang="en-GB"/>
              <a:t> </a:t>
            </a:r>
            <a:r>
              <a:rPr lang="en-US"/>
              <a:t>услед</a:t>
            </a:r>
            <a:r>
              <a:rPr lang="en-GB"/>
              <a:t> </a:t>
            </a:r>
            <a:r>
              <a:rPr lang="en-US"/>
              <a:t>зрачне</a:t>
            </a:r>
            <a:r>
              <a:rPr lang="en-GB"/>
              <a:t> </a:t>
            </a:r>
            <a:r>
              <a:rPr lang="en-US"/>
              <a:t>терапије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5C9A205-C7EF-4924-8722-68D8F7B13171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</p:cSld>
  <p:clrMapOvr>
    <a:masterClrMapping/>
  </p:clrMapOvr>
  <p:transition advTm="22235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u="sng"/>
              <a:t>Циљеви</a:t>
            </a:r>
            <a:r>
              <a:rPr lang="en-GB" sz="3200" b="1" u="sng"/>
              <a:t> </a:t>
            </a:r>
            <a:r>
              <a:rPr lang="en-US" sz="3200" b="1" u="sng"/>
              <a:t>рехабилитације</a:t>
            </a:r>
            <a:endParaRPr lang="en-US" sz="3200"/>
          </a:p>
        </p:txBody>
      </p:sp>
      <p:sp>
        <p:nvSpPr>
          <p:cNvPr id="2253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8305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/>
              <a:t>смањење</a:t>
            </a:r>
            <a:r>
              <a:rPr lang="en-GB"/>
              <a:t> </a:t>
            </a:r>
            <a:r>
              <a:rPr lang="en-US"/>
              <a:t>болова</a:t>
            </a:r>
            <a:r>
              <a:rPr lang="en-GB"/>
              <a:t>;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превенција</a:t>
            </a:r>
            <a:r>
              <a:rPr lang="en-GB"/>
              <a:t> </a:t>
            </a:r>
            <a:r>
              <a:rPr lang="en-US"/>
              <a:t>формирања</a:t>
            </a:r>
            <a:r>
              <a:rPr lang="en-GB"/>
              <a:t> </a:t>
            </a:r>
            <a:r>
              <a:rPr lang="en-US"/>
              <a:t>болних</a:t>
            </a:r>
            <a:r>
              <a:rPr lang="en-GB"/>
              <a:t> </a:t>
            </a:r>
            <a:r>
              <a:rPr lang="en-US"/>
              <a:t>контрактура</a:t>
            </a:r>
            <a:r>
              <a:rPr lang="en-GB"/>
              <a:t>;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успостављање</a:t>
            </a:r>
            <a:r>
              <a:rPr lang="en-GB"/>
              <a:t> </a:t>
            </a:r>
            <a:r>
              <a:rPr lang="en-US"/>
              <a:t>клизања</a:t>
            </a:r>
            <a:r>
              <a:rPr lang="en-GB"/>
              <a:t> </a:t>
            </a:r>
            <a:r>
              <a:rPr lang="en-US"/>
              <a:t>скапуле</a:t>
            </a:r>
            <a:r>
              <a:rPr lang="en-GB"/>
              <a:t>;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успостављање</a:t>
            </a:r>
            <a:r>
              <a:rPr lang="en-GB"/>
              <a:t> </a:t>
            </a:r>
            <a:r>
              <a:rPr lang="en-US"/>
              <a:t>покретљивости</a:t>
            </a:r>
            <a:r>
              <a:rPr lang="en-GB"/>
              <a:t> </a:t>
            </a:r>
            <a:r>
              <a:rPr lang="en-US"/>
              <a:t>рамена</a:t>
            </a:r>
            <a:r>
              <a:rPr lang="en-GB"/>
              <a:t>;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деконтраховање</a:t>
            </a:r>
            <a:r>
              <a:rPr lang="en-GB"/>
              <a:t> </a:t>
            </a:r>
            <a:r>
              <a:rPr lang="en-US"/>
              <a:t>скраћених</a:t>
            </a:r>
            <a:r>
              <a:rPr lang="en-GB"/>
              <a:t> </a:t>
            </a:r>
            <a:r>
              <a:rPr lang="en-US"/>
              <a:t>мишића</a:t>
            </a:r>
            <a:r>
              <a:rPr lang="en-GB"/>
              <a:t>;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детонизирање</a:t>
            </a:r>
            <a:r>
              <a:rPr lang="en-GB"/>
              <a:t> </a:t>
            </a:r>
            <a:r>
              <a:rPr lang="en-US"/>
              <a:t>напете</a:t>
            </a:r>
            <a:r>
              <a:rPr lang="en-GB"/>
              <a:t> </a:t>
            </a:r>
            <a:r>
              <a:rPr lang="en-US"/>
              <a:t>мускулатуре</a:t>
            </a:r>
            <a:r>
              <a:rPr lang="en-GB"/>
              <a:t>;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јачање</a:t>
            </a:r>
            <a:r>
              <a:rPr lang="en-GB"/>
              <a:t> </a:t>
            </a:r>
            <a:r>
              <a:rPr lang="en-US"/>
              <a:t>мускулатуре</a:t>
            </a:r>
            <a:r>
              <a:rPr lang="en-GB"/>
              <a:t> </a:t>
            </a:r>
            <a:r>
              <a:rPr lang="en-US"/>
              <a:t>раменог</a:t>
            </a:r>
            <a:r>
              <a:rPr lang="en-GB"/>
              <a:t> </a:t>
            </a:r>
            <a:r>
              <a:rPr lang="en-US"/>
              <a:t>појаса</a:t>
            </a:r>
            <a:r>
              <a:rPr lang="en-GB"/>
              <a:t>;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превенција</a:t>
            </a:r>
            <a:r>
              <a:rPr lang="en-GB"/>
              <a:t> </a:t>
            </a:r>
            <a:r>
              <a:rPr lang="en-US"/>
              <a:t>лошег</a:t>
            </a:r>
            <a:r>
              <a:rPr lang="en-GB"/>
              <a:t> </a:t>
            </a:r>
            <a:r>
              <a:rPr lang="en-US"/>
              <a:t>држања</a:t>
            </a:r>
            <a:r>
              <a:rPr lang="en-GB"/>
              <a:t>, </a:t>
            </a:r>
            <a:r>
              <a:rPr lang="en-US"/>
              <a:t>асиметрије</a:t>
            </a:r>
            <a:r>
              <a:rPr lang="en-GB"/>
              <a:t> </a:t>
            </a:r>
            <a:r>
              <a:rPr lang="en-US"/>
              <a:t>и</a:t>
            </a:r>
            <a:r>
              <a:rPr lang="en-GB"/>
              <a:t> </a:t>
            </a:r>
            <a:r>
              <a:rPr lang="en-US"/>
              <a:t>болова</a:t>
            </a:r>
            <a:r>
              <a:rPr lang="en-GB"/>
              <a:t> </a:t>
            </a:r>
            <a:r>
              <a:rPr lang="en-US"/>
              <a:t>у</a:t>
            </a:r>
            <a:r>
              <a:rPr lang="en-GB"/>
              <a:t> </a:t>
            </a:r>
            <a:r>
              <a:rPr lang="en-US"/>
              <a:t>леђима</a:t>
            </a:r>
            <a:r>
              <a:rPr lang="en-GB"/>
              <a:t>;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продубљење</a:t>
            </a:r>
            <a:r>
              <a:rPr lang="en-GB"/>
              <a:t> </a:t>
            </a:r>
            <a:r>
              <a:rPr lang="en-US"/>
              <a:t>дисања</a:t>
            </a:r>
            <a:r>
              <a:rPr lang="en-GB"/>
              <a:t>;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побољшање</a:t>
            </a:r>
            <a:r>
              <a:rPr lang="en-GB"/>
              <a:t> </a:t>
            </a:r>
            <a:r>
              <a:rPr lang="en-US"/>
              <a:t>опажања</a:t>
            </a:r>
            <a:r>
              <a:rPr lang="en-GB"/>
              <a:t> </a:t>
            </a:r>
            <a:r>
              <a:rPr lang="en-US"/>
              <a:t>сопственог</a:t>
            </a:r>
            <a:r>
              <a:rPr lang="en-GB"/>
              <a:t> </a:t>
            </a:r>
            <a:r>
              <a:rPr lang="en-US"/>
              <a:t>тела</a:t>
            </a:r>
            <a:r>
              <a:rPr lang="en-GB"/>
              <a:t>; </a:t>
            </a:r>
            <a:r>
              <a:rPr lang="en-US"/>
              <a:t>телесна</a:t>
            </a:r>
            <a:r>
              <a:rPr lang="en-GB"/>
              <a:t> </a:t>
            </a:r>
            <a:r>
              <a:rPr lang="en-US"/>
              <a:t>шема</a:t>
            </a:r>
            <a:endParaRPr lang="en-GB"/>
          </a:p>
          <a:p>
            <a:pPr eaLnBrk="1" hangingPunct="1">
              <a:lnSpc>
                <a:spcPct val="90000"/>
              </a:lnSpc>
            </a:pPr>
            <a:r>
              <a:rPr lang="en-US"/>
              <a:t>повећање</a:t>
            </a:r>
            <a:r>
              <a:rPr lang="en-GB"/>
              <a:t> </a:t>
            </a:r>
            <a:r>
              <a:rPr lang="en-US"/>
              <a:t>кондиције</a:t>
            </a:r>
            <a:r>
              <a:rPr lang="en-GB"/>
              <a:t>;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помоћ</a:t>
            </a:r>
            <a:r>
              <a:rPr lang="en-GB"/>
              <a:t> </a:t>
            </a:r>
            <a:r>
              <a:rPr lang="en-US"/>
              <a:t>у</a:t>
            </a:r>
            <a:r>
              <a:rPr lang="en-GB"/>
              <a:t> </a:t>
            </a:r>
            <a:r>
              <a:rPr lang="en-US"/>
              <a:t>оквиру</a:t>
            </a:r>
            <a:r>
              <a:rPr lang="en-GB"/>
              <a:t> </a:t>
            </a:r>
            <a:r>
              <a:rPr lang="en-US"/>
              <a:t>АДЖ</a:t>
            </a:r>
            <a:r>
              <a:rPr lang="en-GB"/>
              <a:t>-</a:t>
            </a:r>
            <a:r>
              <a:rPr lang="en-US"/>
              <a:t>а.</a:t>
            </a:r>
          </a:p>
          <a:p>
            <a:endParaRPr lang="en-US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68E8412-746A-449A-AA7B-D7F712191ABD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</p:cSld>
  <p:clrMapOvr>
    <a:masterClrMapping/>
  </p:clrMapOvr>
  <p:transition advTm="4437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3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sr-Cyrl-BA" sz="3600" b="1"/>
              <a:t>ФИЗИКАЛНА ТЕРАПИЈА ОРЛ БОЛЕСТИ</a:t>
            </a:r>
            <a:endParaRPr lang="en-US" sz="3600" b="1"/>
          </a:p>
        </p:txBody>
      </p:sp>
    </p:spTree>
  </p:cSld>
  <p:clrMapOvr>
    <a:masterClrMapping/>
  </p:clrMapOvr>
  <p:transition advTm="9425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Значај физикалне терапије</a:t>
            </a:r>
          </a:p>
        </p:txBody>
      </p:sp>
      <p:sp>
        <p:nvSpPr>
          <p:cNvPr id="2355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8305800" cy="41148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b="1"/>
              <a:t>Физиотерапија</a:t>
            </a:r>
            <a:r>
              <a:rPr lang="vi-VN"/>
              <a:t> </a:t>
            </a:r>
            <a:r>
              <a:rPr lang="en-US"/>
              <a:t>има значај у</a:t>
            </a:r>
            <a:r>
              <a:rPr lang="vi-VN"/>
              <a:t>:</a:t>
            </a:r>
            <a:endParaRPr lang="sr-Latn-CS"/>
          </a:p>
          <a:p>
            <a:pPr marL="914400" lvl="1" indent="-457200">
              <a:lnSpc>
                <a:spcPct val="150000"/>
              </a:lnSpc>
              <a:buFont typeface="Wingdings" pitchFamily="2" charset="2"/>
              <a:buNone/>
            </a:pPr>
            <a:r>
              <a:rPr lang="en-US" sz="2400"/>
              <a:t>       Смањењу</a:t>
            </a:r>
            <a:r>
              <a:rPr lang="vi-VN" sz="2400"/>
              <a:t> </a:t>
            </a:r>
            <a:r>
              <a:rPr lang="en-US" sz="2400"/>
              <a:t>бола</a:t>
            </a:r>
            <a:r>
              <a:rPr lang="vi-VN" sz="2400"/>
              <a:t> </a:t>
            </a:r>
            <a:r>
              <a:rPr lang="en-US" sz="2400"/>
              <a:t>у</a:t>
            </a:r>
            <a:r>
              <a:rPr lang="vi-VN" sz="2400"/>
              <a:t> </a:t>
            </a:r>
            <a:r>
              <a:rPr lang="en-US" sz="2400"/>
              <a:t>рамену</a:t>
            </a:r>
            <a:r>
              <a:rPr lang="vi-VN" sz="2400"/>
              <a:t/>
            </a:r>
            <a:br>
              <a:rPr lang="vi-VN" sz="2400"/>
            </a:br>
            <a:r>
              <a:rPr lang="vi-VN" sz="2400"/>
              <a:t>  </a:t>
            </a:r>
            <a:r>
              <a:rPr lang="en-US" sz="2400"/>
              <a:t>Повећању</a:t>
            </a:r>
            <a:r>
              <a:rPr lang="vi-VN" sz="2400"/>
              <a:t> </a:t>
            </a:r>
            <a:r>
              <a:rPr lang="en-US" sz="2400"/>
              <a:t>функције</a:t>
            </a:r>
            <a:r>
              <a:rPr lang="vi-VN" sz="2400"/>
              <a:t> </a:t>
            </a:r>
            <a:r>
              <a:rPr lang="en-US" sz="2400"/>
              <a:t>руке</a:t>
            </a:r>
            <a:r>
              <a:rPr lang="vi-VN" sz="2400"/>
              <a:t/>
            </a:r>
            <a:br>
              <a:rPr lang="vi-VN" sz="2400"/>
            </a:br>
            <a:r>
              <a:rPr lang="vi-VN" sz="2400"/>
              <a:t>  </a:t>
            </a:r>
            <a:r>
              <a:rPr lang="en-US" sz="2400"/>
              <a:t>Бољег</a:t>
            </a:r>
            <a:r>
              <a:rPr lang="vi-VN" sz="2400"/>
              <a:t> </a:t>
            </a:r>
            <a:r>
              <a:rPr lang="en-US" sz="2400"/>
              <a:t>опсега покрета</a:t>
            </a:r>
            <a:r>
              <a:rPr lang="vi-VN" sz="2400"/>
              <a:t> </a:t>
            </a:r>
            <a:r>
              <a:rPr lang="en-US" sz="2400"/>
              <a:t>руке</a:t>
            </a:r>
            <a:r>
              <a:rPr lang="vi-VN" sz="2400"/>
              <a:t> (</a:t>
            </a:r>
            <a:r>
              <a:rPr lang="en-US" sz="2400"/>
              <a:t>генерална</a:t>
            </a:r>
            <a:r>
              <a:rPr lang="vi-VN" sz="2400"/>
              <a:t> </a:t>
            </a:r>
            <a:r>
              <a:rPr lang="en-US" sz="2400"/>
              <a:t>мобилност</a:t>
            </a:r>
            <a:r>
              <a:rPr lang="vi-VN" sz="2400"/>
              <a:t>)</a:t>
            </a:r>
            <a:br>
              <a:rPr lang="vi-VN" sz="2400"/>
            </a:br>
            <a:r>
              <a:rPr lang="vi-VN" sz="2400"/>
              <a:t>  </a:t>
            </a:r>
            <a:r>
              <a:rPr lang="en-US" sz="2400"/>
              <a:t>Превенције</a:t>
            </a:r>
            <a:r>
              <a:rPr lang="vi-VN" sz="2400"/>
              <a:t> </a:t>
            </a:r>
            <a:r>
              <a:rPr lang="en-US" sz="2400"/>
              <a:t>или</a:t>
            </a:r>
            <a:r>
              <a:rPr lang="vi-VN" sz="2400"/>
              <a:t> </a:t>
            </a:r>
            <a:r>
              <a:rPr lang="en-US" sz="2400"/>
              <a:t>смањење</a:t>
            </a:r>
            <a:r>
              <a:rPr lang="vi-VN" sz="2400"/>
              <a:t> </a:t>
            </a:r>
            <a:r>
              <a:rPr lang="en-US" sz="2400"/>
              <a:t>лимфедема</a:t>
            </a:r>
            <a:r>
              <a:rPr lang="vi-VN" sz="2400"/>
              <a:t/>
            </a:r>
            <a:br>
              <a:rPr lang="vi-VN" sz="2400"/>
            </a:br>
            <a:r>
              <a:rPr lang="vi-VN" sz="2400"/>
              <a:t>  </a:t>
            </a:r>
            <a:r>
              <a:rPr lang="en-US" sz="2400"/>
              <a:t>Побољшања</a:t>
            </a:r>
            <a:r>
              <a:rPr lang="vi-VN" sz="2400"/>
              <a:t> </a:t>
            </a:r>
            <a:r>
              <a:rPr lang="en-US" sz="2400"/>
              <a:t>квалитета</a:t>
            </a:r>
            <a:r>
              <a:rPr lang="vi-VN" sz="2400"/>
              <a:t> </a:t>
            </a:r>
            <a:r>
              <a:rPr lang="en-US" sz="2400"/>
              <a:t>живота</a:t>
            </a:r>
            <a:r>
              <a:rPr lang="vi-VN" sz="2400"/>
              <a:t> (</a:t>
            </a:r>
            <a:r>
              <a:rPr lang="en-US" sz="2400"/>
              <a:t>учешће у</a:t>
            </a:r>
            <a:r>
              <a:rPr lang="vi-VN" sz="2400"/>
              <a:t> </a:t>
            </a:r>
            <a:r>
              <a:rPr lang="en-US" sz="2400"/>
              <a:t>   друштвеним</a:t>
            </a:r>
            <a:r>
              <a:rPr lang="vi-VN" sz="2400"/>
              <a:t> </a:t>
            </a:r>
            <a:r>
              <a:rPr lang="en-US" sz="2400"/>
              <a:t>активностима</a:t>
            </a:r>
            <a:r>
              <a:rPr lang="vi-VN" sz="2400"/>
              <a:t> )</a:t>
            </a:r>
            <a:endParaRPr lang="en-US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A506708-A2C1-42E4-A881-DE242CF14A58}" type="slidenum">
              <a:rPr lang="en-US" altLang="en-US" smtClean="0"/>
              <a:pPr/>
              <a:t>20</a:t>
            </a:fld>
            <a:endParaRPr lang="en-US" altLang="en-US"/>
          </a:p>
        </p:txBody>
      </p:sp>
      <p:sp>
        <p:nvSpPr>
          <p:cNvPr id="23557" name="Right Arrow 4"/>
          <p:cNvSpPr>
            <a:spLocks noChangeArrowheads="1"/>
          </p:cNvSpPr>
          <p:nvPr/>
        </p:nvSpPr>
        <p:spPr bwMode="auto">
          <a:xfrm>
            <a:off x="304800" y="18288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</p:spTree>
  </p:cSld>
  <p:clrMapOvr>
    <a:masterClrMapping/>
  </p:clrMapOvr>
  <p:transition advTm="23576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Лимфедем</a:t>
            </a:r>
            <a:endParaRPr lang="en-US" sz="4000" b="1"/>
          </a:p>
        </p:txBody>
      </p:sp>
      <p:sp>
        <p:nvSpPr>
          <p:cNvPr id="2457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Лимфедем је акумулација лимфе у лимфним судовима која доводи до безболног отицања екстремитета.</a:t>
            </a:r>
          </a:p>
          <a:p>
            <a:endParaRPr lang="en-US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626C6FC-6631-4215-A2BD-372E4A6D79B8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</p:cSld>
  <p:clrMapOvr>
    <a:masterClrMapping/>
  </p:clrMapOvr>
  <p:transition advTm="12432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/>
              <a:t>Класификација Америчког удружења за физикалну терапију (</a:t>
            </a:r>
            <a:r>
              <a:rPr lang="en-US" sz="2400" b="1"/>
              <a:t>American Physical Therapy Association – APTA)</a:t>
            </a:r>
          </a:p>
        </p:txBody>
      </p:sp>
      <p:sp>
        <p:nvSpPr>
          <p:cNvPr id="2560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609600" y="1828800"/>
            <a:ext cx="8534400" cy="4114800"/>
          </a:xfrm>
        </p:spPr>
        <p:txBody>
          <a:bodyPr/>
          <a:lstStyle/>
          <a:p>
            <a:r>
              <a:rPr lang="ru-RU"/>
              <a:t>Ова класификација користи максималну разлику у обиму између захваћене и незахваћене руке као меру за одређивање класе лимфедема. </a:t>
            </a:r>
          </a:p>
          <a:p>
            <a:pPr>
              <a:lnSpc>
                <a:spcPct val="150000"/>
              </a:lnSpc>
            </a:pPr>
            <a:r>
              <a:rPr lang="ru-RU" b="1" u="sng"/>
              <a:t>Благи</a:t>
            </a:r>
            <a:r>
              <a:rPr lang="ru-RU" b="1"/>
              <a:t> </a:t>
            </a:r>
            <a:r>
              <a:rPr lang="ru-RU"/>
              <a:t> - максимална разлика у обиму руку &lt; 3цм;</a:t>
            </a:r>
          </a:p>
          <a:p>
            <a:pPr>
              <a:lnSpc>
                <a:spcPct val="150000"/>
              </a:lnSpc>
            </a:pPr>
            <a:r>
              <a:rPr lang="ru-RU" b="1" u="sng"/>
              <a:t>Умерени</a:t>
            </a:r>
            <a:r>
              <a:rPr lang="ru-RU"/>
              <a:t>-максимална разлика у обиму руку до 3-5цм;</a:t>
            </a:r>
          </a:p>
          <a:p>
            <a:pPr>
              <a:lnSpc>
                <a:spcPct val="150000"/>
              </a:lnSpc>
            </a:pPr>
            <a:r>
              <a:rPr lang="ru-RU" b="1" u="sng"/>
              <a:t>Изражени</a:t>
            </a:r>
            <a:r>
              <a:rPr lang="ru-RU"/>
              <a:t> - максимална разлика у обиму руку &gt; 5цм.</a:t>
            </a:r>
            <a:endParaRPr lang="en-US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C0B8298-0958-432F-A204-000E0380C02D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</p:cSld>
  <p:clrMapOvr>
    <a:masterClrMapping/>
  </p:clrMapOvr>
  <p:transition advTm="64028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/>
              <a:t>Комплексна деконгестивна физикална терапија</a:t>
            </a:r>
          </a:p>
        </p:txBody>
      </p:sp>
      <p:sp>
        <p:nvSpPr>
          <p:cNvPr id="2662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/>
              <a:t>Најефикасниј и најчешћи облик терапије секундарног лимфедема руке је </a:t>
            </a:r>
            <a:r>
              <a:rPr lang="en-US" b="1">
                <a:solidFill>
                  <a:srgbClr val="FF0000"/>
                </a:solidFill>
              </a:rPr>
              <a:t>комплексна деконгестивна физикална терапија </a:t>
            </a:r>
            <a:r>
              <a:rPr lang="en-US"/>
              <a:t>(КДФТ), која се, према многим ауторима, сматра </a:t>
            </a:r>
            <a:r>
              <a:rPr lang="en-US" u="sng"/>
              <a:t>„златним стандардом“ </a:t>
            </a:r>
            <a:r>
              <a:rPr lang="en-US"/>
              <a:t>у лечењу лимфедема.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622A9F6-6598-48D4-A21F-B54DB777DBBC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</p:cSld>
  <p:clrMapOvr>
    <a:masterClrMapping/>
  </p:clrMapOvr>
  <p:transition advTm="25273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Комплексна деконгестивна физикална терапија</a:t>
            </a:r>
            <a:endParaRPr lang="en-US" sz="3200"/>
          </a:p>
        </p:txBody>
      </p:sp>
      <p:sp>
        <p:nvSpPr>
          <p:cNvPr id="2765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/>
              <a:t>Састоји из двофазног програма лечења:</a:t>
            </a:r>
          </a:p>
          <a:p>
            <a:pPr>
              <a:lnSpc>
                <a:spcPct val="150000"/>
              </a:lnSpc>
            </a:pPr>
            <a:r>
              <a:rPr lang="ru-RU"/>
              <a:t>1. терапијске (иницијалне) фазе и </a:t>
            </a:r>
          </a:p>
          <a:p>
            <a:pPr>
              <a:lnSpc>
                <a:spcPct val="150000"/>
              </a:lnSpc>
            </a:pPr>
            <a:r>
              <a:rPr lang="ru-RU"/>
              <a:t>2. фазе одржавања.</a:t>
            </a:r>
            <a:endParaRPr lang="en-US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65D6C5F-2894-45F2-88A7-A7C56A039A11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</p:cSld>
  <p:clrMapOvr>
    <a:masterClrMapping/>
  </p:clrMapOvr>
  <p:transition advTm="14535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Мануелна лимфна дренажа</a:t>
            </a:r>
          </a:p>
        </p:txBody>
      </p:sp>
      <p:sp>
        <p:nvSpPr>
          <p:cNvPr id="2867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/>
              <a:t>Мануелна лимфна дренажа је техника лимфне декомпресивне масаже која стимулише лимфне судове да се контрахују, усмеравајући лимфу у суседне, функционално очуване лимфне базене.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ED71884-215B-49C4-B115-955356701540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</p:cSld>
  <p:clrMapOvr>
    <a:masterClrMapping/>
  </p:clrMapOvr>
  <p:transition advTm="15744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Компресивна терапија</a:t>
            </a:r>
            <a:endParaRPr lang="en-US" sz="3600" b="1"/>
          </a:p>
        </p:txBody>
      </p:sp>
      <p:sp>
        <p:nvSpPr>
          <p:cNvPr id="2969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Након мануелне лимфне дренаже следи компресивна терапија. </a:t>
            </a:r>
          </a:p>
          <a:p>
            <a:r>
              <a:rPr lang="ru-RU" b="1">
                <a:solidFill>
                  <a:srgbClr val="FF0000"/>
                </a:solidFill>
              </a:rPr>
              <a:t>Два су типа компресивне терапије: </a:t>
            </a:r>
          </a:p>
          <a:p>
            <a:r>
              <a:rPr lang="ru-RU"/>
              <a:t>1. компресивно бандажирање и </a:t>
            </a:r>
          </a:p>
          <a:p>
            <a:r>
              <a:rPr lang="ru-RU"/>
              <a:t>2. компресивни делови одеће .</a:t>
            </a:r>
            <a:endParaRPr lang="en-US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81E445B-954E-457A-835B-478B7BC1E4A0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</p:cSld>
  <p:clrMapOvr>
    <a:masterClrMapping/>
  </p:clrMapOvr>
  <p:transition advTm="28889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/>
              <a:t>Ефекти кинезитерапије код пацијената са секундарним лимфедемом руке су:</a:t>
            </a:r>
            <a:endParaRPr lang="en-US" sz="2800" b="1"/>
          </a:p>
        </p:txBody>
      </p:sp>
      <p:sp>
        <p:nvSpPr>
          <p:cNvPr id="3072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00200"/>
            <a:ext cx="7772400" cy="4114800"/>
          </a:xfrm>
        </p:spPr>
        <p:txBody>
          <a:bodyPr/>
          <a:lstStyle/>
          <a:p>
            <a:r>
              <a:rPr lang="en-US"/>
              <a:t>1. повећања стопе лимфног протока;</a:t>
            </a:r>
          </a:p>
          <a:p>
            <a:r>
              <a:rPr lang="en-US"/>
              <a:t>2. повећање венског протока;</a:t>
            </a:r>
          </a:p>
          <a:p>
            <a:r>
              <a:rPr lang="en-US"/>
              <a:t>3. фацилитација мишићно-зглобне пумпе;</a:t>
            </a:r>
          </a:p>
          <a:p>
            <a:r>
              <a:rPr lang="en-US"/>
              <a:t>4. повећање мобилности меких ткива;</a:t>
            </a:r>
          </a:p>
          <a:p>
            <a:r>
              <a:rPr lang="en-US"/>
              <a:t>5. јачање мишића и спречавање мишићне атрофије;</a:t>
            </a:r>
          </a:p>
          <a:p>
            <a:r>
              <a:rPr lang="en-US"/>
              <a:t>6. унапређење функционалне употребе захваћеног екстремитета;</a:t>
            </a:r>
          </a:p>
          <a:p>
            <a:r>
              <a:rPr lang="en-US"/>
              <a:t>7. побољшање кардиоваскуларне функције;</a:t>
            </a:r>
          </a:p>
          <a:p>
            <a:r>
              <a:rPr lang="en-US"/>
              <a:t>8. побољшање функције имунолошког система;</a:t>
            </a:r>
          </a:p>
          <a:p>
            <a:r>
              <a:rPr lang="en-US"/>
              <a:t>9. позитиван психолошки ефекат.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FD188D3-664B-48D3-989B-CF85130E2BBD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</p:cSld>
  <p:clrMapOvr>
    <a:masterClrMapping/>
  </p:clrMapOvr>
  <p:transition advTm="34172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Вежбе које се примењују су:</a:t>
            </a:r>
            <a:endParaRPr lang="en-US" b="1"/>
          </a:p>
        </p:txBody>
      </p:sp>
      <p:sp>
        <p:nvSpPr>
          <p:cNvPr id="3174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вежбе дијафрагмалног дисања, 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вежбе за лимфедем (корективне вежбе), 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вежбе истезања/флексибилности, 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аеробне вежбе и 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вежбе са отпором.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9066F1E-7A03-47E8-9947-41AB5EC411B1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</p:cSld>
  <p:clrMapOvr>
    <a:masterClrMapping/>
  </p:clrMapOvr>
  <p:transition advTm="16536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/>
              <a:t>Пресотерапија (интермитентна пнеуматска компресија)</a:t>
            </a:r>
          </a:p>
        </p:txBody>
      </p:sp>
      <p:sp>
        <p:nvSpPr>
          <p:cNvPr id="327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Подразумева примену механичких уређаја (пнеуматских пумпи, лимфодренажера, апарата за пресотерапију) који се, преко додатка у облику рукава, пуне ваздухом, доводећи до интермитентне или узастопне компресије екстремитета.</a:t>
            </a:r>
            <a:endParaRPr lang="en-US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5261E85-E966-4345-A087-C4D3D160FAFA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</p:cSld>
  <p:clrMapOvr>
    <a:masterClrMapping/>
  </p:clrMapOvr>
  <p:transition advTm="27609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Хронична запаљења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r-Cyrl-RS" b="1" dirty="0"/>
              <a:t>Синуса </a:t>
            </a:r>
            <a:r>
              <a:rPr lang="sr-Latn-CS" b="1" dirty="0"/>
              <a:t> </a:t>
            </a:r>
            <a:r>
              <a:rPr lang="en-US" b="1" dirty="0"/>
              <a:t>(</a:t>
            </a:r>
            <a:r>
              <a:rPr lang="en-US" b="1" dirty="0" err="1"/>
              <a:t>Sinu</a:t>
            </a:r>
            <a:r>
              <a:rPr lang="sr-Latn-CS" b="1" dirty="0"/>
              <a:t>s</a:t>
            </a:r>
            <a:r>
              <a:rPr lang="en-US" b="1" dirty="0" err="1"/>
              <a:t>itis</a:t>
            </a:r>
            <a:r>
              <a:rPr lang="en-US" b="1" dirty="0"/>
              <a:t>)</a:t>
            </a:r>
            <a:endParaRPr lang="sr-Latn-CS" b="1" dirty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endParaRPr lang="sr-Latn-CS" b="1" dirty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r-Cyrl-RS" b="1" dirty="0"/>
              <a:t>Унутрашњег уха </a:t>
            </a:r>
            <a:r>
              <a:rPr lang="en-US" b="1" dirty="0"/>
              <a:t>(</a:t>
            </a:r>
            <a:r>
              <a:rPr lang="en-US" b="1" dirty="0" err="1"/>
              <a:t>Otitis</a:t>
            </a:r>
            <a:r>
              <a:rPr lang="en-US" b="1" dirty="0"/>
              <a:t> media)</a:t>
            </a:r>
            <a:endParaRPr lang="sr-Latn-CS" b="1" dirty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endParaRPr lang="sr-Latn-CS" b="1" dirty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r-Cyrl-RS" b="1" dirty="0"/>
              <a:t>Носне слузокоже </a:t>
            </a:r>
            <a:r>
              <a:rPr lang="sr-Latn-CS" b="1" dirty="0"/>
              <a:t> </a:t>
            </a:r>
            <a:r>
              <a:rPr lang="en-US" b="1" dirty="0"/>
              <a:t>(</a:t>
            </a:r>
            <a:r>
              <a:rPr lang="en-US" b="1" dirty="0" err="1"/>
              <a:t>Rinitis</a:t>
            </a:r>
            <a:r>
              <a:rPr lang="en-US" b="1" dirty="0"/>
              <a:t> </a:t>
            </a:r>
            <a:r>
              <a:rPr lang="en-US" b="1" dirty="0" err="1"/>
              <a:t>chronica</a:t>
            </a:r>
            <a:r>
              <a:rPr lang="en-US" b="1" dirty="0"/>
              <a:t>)</a:t>
            </a:r>
            <a:endParaRPr lang="sr-Latn-CS" b="1" dirty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endParaRPr lang="sr-Latn-CS" b="1" dirty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r-Cyrl-RS" b="1" dirty="0"/>
              <a:t>Фаринкса </a:t>
            </a:r>
            <a:r>
              <a:rPr lang="en-US" b="1" dirty="0"/>
              <a:t>(</a:t>
            </a:r>
            <a:r>
              <a:rPr lang="en-US" b="1" dirty="0" err="1"/>
              <a:t>Pharingitis</a:t>
            </a:r>
            <a:r>
              <a:rPr lang="en-US" b="1" dirty="0"/>
              <a:t> </a:t>
            </a:r>
            <a:r>
              <a:rPr lang="en-US" b="1" dirty="0" err="1"/>
              <a:t>chronica</a:t>
            </a:r>
            <a:r>
              <a:rPr lang="en-US" b="1" dirty="0"/>
              <a:t>)</a:t>
            </a:r>
            <a:endParaRPr lang="sr-Latn-CS" b="1" dirty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endParaRPr lang="sr-Latn-CS" b="1" dirty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sr-Cyrl-RS" b="1" dirty="0"/>
              <a:t>Слузнице гркљана </a:t>
            </a:r>
            <a:r>
              <a:rPr lang="sr-Latn-CS" b="1" dirty="0"/>
              <a:t> </a:t>
            </a:r>
            <a:r>
              <a:rPr lang="en-US" b="1" dirty="0"/>
              <a:t>(Laryngitis)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3C6D23B-7E56-4FE6-9F27-4AB389D4FE56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</p:cSld>
  <p:clrMapOvr>
    <a:masterClrMapping/>
  </p:clrMapOvr>
  <p:transition advTm="20965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Ласеротерапија</a:t>
            </a:r>
          </a:p>
        </p:txBody>
      </p:sp>
      <p:sp>
        <p:nvSpPr>
          <p:cNvPr id="337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6934200" cy="4114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>
                <a:solidFill>
                  <a:srgbClr val="FF0000"/>
                </a:solidFill>
              </a:rPr>
              <a:t>Ласеротерапија</a:t>
            </a:r>
            <a:r>
              <a:rPr lang="en-US"/>
              <a:t> се користи у третману лимфедема, а ласер мале снаге таласне дужине 650-1000 </a:t>
            </a:r>
            <a:r>
              <a:rPr lang="sr-Latn-CS"/>
              <a:t>nm</a:t>
            </a:r>
            <a:r>
              <a:rPr lang="en-US"/>
              <a:t>, је одобрен као терапијска интервенција за третман секндарног лимфедема руке након лечења рака дојке, 2007. године, од стране Америчке организације за контролу лекова и хране (ФДА). 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AB2067D-0265-4B93-B876-B097B2935F5B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</p:cSld>
  <p:clrMapOvr>
    <a:masterClrMapping/>
  </p:clrMapOvr>
  <p:transition advTm="33298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Кинесиотапинг</a:t>
            </a:r>
          </a:p>
        </p:txBody>
      </p:sp>
      <p:sp>
        <p:nvSpPr>
          <p:cNvPr id="348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Кинесиотапинг техника подразумева примену еластичних (кинестетичких, кинесио, лимфних) трака које</a:t>
            </a:r>
            <a:r>
              <a:rPr lang="sr-Latn-CS"/>
              <a:t> </a:t>
            </a:r>
            <a:r>
              <a:rPr lang="en-US"/>
              <a:t>се растежу дуж своје уздужне осе и усмереном силом олакшавају дренажу лимфе у жељеном смеру.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4F3EAF-2E04-457A-95A9-2F8C0D08B523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</p:cSld>
  <p:clrMapOvr>
    <a:masterClrMapping/>
  </p:clrMapOvr>
  <p:transition advTm="22123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ТЕНС терапија</a:t>
            </a:r>
          </a:p>
        </p:txBody>
      </p:sp>
      <p:sp>
        <p:nvSpPr>
          <p:cNvPr id="358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Код пацијенкиња након оп лечења карцинома дојке индикована је примена ТЕНС терапије као аналегетска терапија.</a:t>
            </a:r>
          </a:p>
          <a:p>
            <a:r>
              <a:rPr lang="en-US"/>
              <a:t>Смањује бол и побољшава функцију и покретљивост раменог појаса болесница након операције карцинома дојке.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F708937-0B52-47A1-9E5A-02F80CC63980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</p:cSld>
  <p:clrMapOvr>
    <a:masterClrMapping/>
  </p:clrMapOvr>
  <p:transition advTm="19665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Физикална терапија - синузитиса</a:t>
            </a:r>
          </a:p>
        </p:txBody>
      </p:sp>
      <p:sp>
        <p:nvSpPr>
          <p:cNvPr id="71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6172200" cy="4114800"/>
          </a:xfrm>
        </p:spPr>
        <p:txBody>
          <a:bodyPr/>
          <a:lstStyle/>
          <a:p>
            <a:r>
              <a:rPr lang="en-US"/>
              <a:t>Физикални агенси се примењују у лечењу код којих је могућа секреција садржаја ван синуса (дренирани синуси). </a:t>
            </a:r>
          </a:p>
          <a:p>
            <a:endParaRPr lang="en-US"/>
          </a:p>
          <a:p>
            <a:r>
              <a:rPr lang="en-US"/>
              <a:t>Могу се користити следеће </a:t>
            </a:r>
          </a:p>
          <a:p>
            <a:pPr>
              <a:buFont typeface="Wingdings" pitchFamily="2" charset="2"/>
              <a:buNone/>
            </a:pPr>
            <a:r>
              <a:rPr lang="en-US"/>
              <a:t>     физикалне процедуре:</a:t>
            </a:r>
          </a:p>
          <a:p>
            <a:endParaRPr lang="en-US"/>
          </a:p>
          <a:p>
            <a:pPr>
              <a:buFont typeface="Wingdings" pitchFamily="2" charset="2"/>
              <a:buChar char="Ø"/>
            </a:pPr>
            <a:r>
              <a:rPr lang="en-US"/>
              <a:t>Анодна галванизација: 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Електрофореза антибиотика или КЈ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Ласеротерапија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Импулсна магнетотерапија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5E4F64C-4EE0-414E-B406-EFD004AE1423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</p:cSld>
  <p:clrMapOvr>
    <a:masterClrMapping/>
  </p:clrMapOvr>
  <p:transition advTm="27863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Физикална терапија</a:t>
            </a:r>
          </a:p>
        </p:txBody>
      </p:sp>
      <p:sp>
        <p:nvSpPr>
          <p:cNvPr id="81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>
                <a:solidFill>
                  <a:srgbClr val="FF0000"/>
                </a:solidFill>
              </a:rPr>
              <a:t>Фототерапија</a:t>
            </a:r>
            <a:r>
              <a:rPr lang="ru-RU"/>
              <a:t> </a:t>
            </a:r>
          </a:p>
          <a:p>
            <a:r>
              <a:rPr lang="ru-RU" b="1"/>
              <a:t>УВ – зраци. </a:t>
            </a:r>
          </a:p>
          <a:p>
            <a:endParaRPr lang="ru-RU"/>
          </a:p>
          <a:p>
            <a:r>
              <a:rPr lang="ru-RU"/>
              <a:t>Опште зрачење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r>
              <a:rPr lang="ru-RU"/>
              <a:t>Локално зрачење</a:t>
            </a:r>
          </a:p>
          <a:p>
            <a:r>
              <a:rPr lang="en-US" b="1"/>
              <a:t>ИР зрачење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B346703-67A5-48F6-8C3E-A89342987891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</p:cSld>
  <p:clrMapOvr>
    <a:masterClrMapping/>
  </p:clrMapOvr>
  <p:transition advTm="1496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Физикална терапија</a:t>
            </a:r>
            <a:endParaRPr lang="en-US" sz="3600"/>
          </a:p>
        </p:txBody>
      </p:sp>
      <p:sp>
        <p:nvSpPr>
          <p:cNvPr id="92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Вакусак – хипобарична терапија, </a:t>
            </a:r>
          </a:p>
          <a:p>
            <a:endParaRPr lang="ru-RU"/>
          </a:p>
          <a:p>
            <a:endParaRPr lang="ru-RU"/>
          </a:p>
          <a:p>
            <a:r>
              <a:rPr lang="ru-RU" b="1">
                <a:solidFill>
                  <a:srgbClr val="FF0000"/>
                </a:solidFill>
              </a:rPr>
              <a:t>Термотерапијске процедуре</a:t>
            </a:r>
            <a:r>
              <a:rPr lang="ru-RU"/>
              <a:t>. </a:t>
            </a:r>
          </a:p>
          <a:p>
            <a:r>
              <a:rPr lang="ru-RU"/>
              <a:t>КТД у електромагнетском пољу </a:t>
            </a:r>
          </a:p>
          <a:p>
            <a:endParaRPr lang="ru-RU"/>
          </a:p>
          <a:p>
            <a:r>
              <a:rPr lang="ru-RU"/>
              <a:t>Микроталаси</a:t>
            </a:r>
          </a:p>
          <a:p>
            <a:endParaRPr lang="ru-RU"/>
          </a:p>
          <a:p>
            <a:endParaRPr lang="ru-RU"/>
          </a:p>
          <a:p>
            <a:r>
              <a:rPr lang="ru-RU"/>
              <a:t>Ниске дозе УЗ (0,4-0,6 W/цм2) на место бола</a:t>
            </a:r>
            <a:endParaRPr lang="en-US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412125A-C8A2-49CD-8955-86D915B3DB3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  <p:transition advTm="23393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/>
              <a:t>Физикална терапија – хроничног запаљења унутрашњег ува </a:t>
            </a:r>
          </a:p>
        </p:txBody>
      </p:sp>
      <p:sp>
        <p:nvSpPr>
          <p:cNvPr id="102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524000"/>
            <a:ext cx="7772400" cy="4114800"/>
          </a:xfrm>
        </p:spPr>
        <p:txBody>
          <a:bodyPr/>
          <a:lstStyle/>
          <a:p>
            <a:r>
              <a:rPr lang="ru-RU" b="1"/>
              <a:t>Електрофореза антибиотика</a:t>
            </a:r>
            <a:endParaRPr lang="ru-RU"/>
          </a:p>
          <a:p>
            <a:r>
              <a:rPr lang="ru-RU" b="1"/>
              <a:t>Термотерапијске процедуре</a:t>
            </a:r>
            <a:r>
              <a:rPr lang="ru-RU"/>
              <a:t> </a:t>
            </a:r>
            <a:endParaRPr lang="sr-Latn-CS"/>
          </a:p>
          <a:p>
            <a:r>
              <a:rPr lang="ru-RU"/>
              <a:t>Најчешће се користе: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КТД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Микроталаси </a:t>
            </a:r>
          </a:p>
          <a:p>
            <a:r>
              <a:rPr lang="ru-RU" b="1"/>
              <a:t>Пулзирајуће електромагнетно поље</a:t>
            </a:r>
          </a:p>
          <a:p>
            <a:r>
              <a:rPr lang="en-US" b="1"/>
              <a:t>Фототерапија</a:t>
            </a:r>
          </a:p>
          <a:p>
            <a:r>
              <a:rPr lang="ru-RU" u="sng"/>
              <a:t>УВ Зраци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Опште зрачење са УВ зрацима </a:t>
            </a:r>
          </a:p>
          <a:p>
            <a:pPr>
              <a:buFont typeface="Wingdings" pitchFamily="2" charset="2"/>
              <a:buChar char="Ø"/>
            </a:pPr>
            <a:r>
              <a:rPr lang="ru-RU"/>
              <a:t>Локално зрачење са тубусом за ушни канал</a:t>
            </a:r>
          </a:p>
          <a:p>
            <a:pPr>
              <a:buFont typeface="Wingdings" pitchFamily="2" charset="2"/>
              <a:buChar char="Ø"/>
            </a:pPr>
            <a:r>
              <a:rPr lang="en-US" u="sng"/>
              <a:t>ИР зрачење</a:t>
            </a:r>
          </a:p>
          <a:p>
            <a:pPr>
              <a:buFont typeface="Wingdings" pitchFamily="2" charset="2"/>
              <a:buChar char="Ø"/>
            </a:pPr>
            <a:r>
              <a:rPr lang="en-US" u="sng"/>
              <a:t>Ласеротерапија. </a:t>
            </a:r>
          </a:p>
          <a:p>
            <a:endParaRPr lang="en-US" b="1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D7F2993-5B7A-4D10-B25F-CE34BB55C364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  <p:transition advTm="33359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Физикална терапија – запаљеа носне слузнице </a:t>
            </a:r>
          </a:p>
        </p:txBody>
      </p:sp>
      <p:sp>
        <p:nvSpPr>
          <p:cNvPr id="112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Електрофореза калцијума </a:t>
            </a:r>
          </a:p>
          <a:p>
            <a:r>
              <a:rPr lang="en-US" b="1"/>
              <a:t>Ласеротерапија</a:t>
            </a:r>
          </a:p>
          <a:p>
            <a:r>
              <a:rPr lang="en-US" b="1"/>
              <a:t>Магнетотерапија</a:t>
            </a:r>
          </a:p>
          <a:p>
            <a:r>
              <a:rPr lang="en-US" b="1"/>
              <a:t>УВ зраци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Опште зрачење са УВ зрацима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Локално зрачење</a:t>
            </a:r>
          </a:p>
          <a:p>
            <a:r>
              <a:rPr lang="en-US" b="1"/>
              <a:t>ИР зрачење</a:t>
            </a:r>
          </a:p>
          <a:p>
            <a:r>
              <a:rPr lang="en-US" b="1"/>
              <a:t>Ласеротерапија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C3CF547-CEF1-40A6-85E7-191053F779B4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  <p:transition advTm="22083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Физикална терапија</a:t>
            </a:r>
            <a:endParaRPr lang="en-US" sz="3600"/>
          </a:p>
        </p:txBody>
      </p:sp>
      <p:sp>
        <p:nvSpPr>
          <p:cNvPr id="1229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/>
              <a:t>Термотерапијске процедуре </a:t>
            </a:r>
          </a:p>
          <a:p>
            <a:r>
              <a:rPr lang="ru-RU"/>
              <a:t>Најчешће се користе: </a:t>
            </a:r>
          </a:p>
          <a:p>
            <a:r>
              <a:rPr lang="ru-RU"/>
              <a:t>КТД у електромагнетском пољу путем моноде или миноде на носа, олиготермалне дозе.</a:t>
            </a:r>
          </a:p>
          <a:p>
            <a:r>
              <a:rPr lang="ru-RU"/>
              <a:t>Микроталаси путем антене на предео лица.</a:t>
            </a:r>
          </a:p>
          <a:p>
            <a:endParaRPr lang="ru-RU"/>
          </a:p>
          <a:p>
            <a:r>
              <a:rPr lang="ru-RU" b="1"/>
              <a:t>Хидротерапија. </a:t>
            </a:r>
          </a:p>
          <a:p>
            <a:endParaRPr lang="ru-RU" b="1"/>
          </a:p>
          <a:p>
            <a:r>
              <a:rPr lang="ru-RU" b="1"/>
              <a:t>Аеросол инхалације</a:t>
            </a:r>
            <a:endParaRPr lang="en-US" b="1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C9C2743-C4D5-475A-87BA-7033A0029D2C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</p:cSld>
  <p:clrMapOvr>
    <a:masterClrMapping/>
  </p:clrMapOvr>
  <p:transition advTm="26035"/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Kancelarij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arij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8056</TotalTime>
  <Words>1044</Words>
  <Application>Microsoft Office PowerPoint</Application>
  <PresentationFormat>On-screen Show (4:3)</PresentationFormat>
  <Paragraphs>236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Tahoma</vt:lpstr>
      <vt:lpstr>Calibri</vt:lpstr>
      <vt:lpstr>Wingdings</vt:lpstr>
      <vt:lpstr>Blueprint</vt:lpstr>
      <vt:lpstr>ФИЗИКАЛНА ТЕРАПИЈА ОРЛ БОЛЕСТИ И ФИЗИКАЛНА ТЕРАПИЈА ОНКОЛОШКИХ БОЛЕСНИКА</vt:lpstr>
      <vt:lpstr>PowerPoint Presentation</vt:lpstr>
      <vt:lpstr>Хронична запаљења</vt:lpstr>
      <vt:lpstr>Физикална терапија - синузитиса</vt:lpstr>
      <vt:lpstr>Физикална терапија</vt:lpstr>
      <vt:lpstr>Физикална терапија</vt:lpstr>
      <vt:lpstr>Физикална терапија – хроничног запаљења унутрашњег ува </vt:lpstr>
      <vt:lpstr>Физикална терапија – запаљеа носне слузнице </vt:lpstr>
      <vt:lpstr>Физикална терапија</vt:lpstr>
      <vt:lpstr>Физикална терапија - ларингитиса</vt:lpstr>
      <vt:lpstr>Физикална терапија</vt:lpstr>
      <vt:lpstr>Физикална терапија</vt:lpstr>
      <vt:lpstr>PowerPoint Presentation</vt:lpstr>
      <vt:lpstr>Ко спроводи лечење оболелог са малигном болешћу?</vt:lpstr>
      <vt:lpstr>Карцином дојке</vt:lpstr>
      <vt:lpstr>После операције:</vt:lpstr>
      <vt:lpstr>Рехабилитација -комплексна</vt:lpstr>
      <vt:lpstr>Клиничка слика након мастектомије</vt:lpstr>
      <vt:lpstr>Циљеви рехабилитације</vt:lpstr>
      <vt:lpstr>Значај физикалне терапије</vt:lpstr>
      <vt:lpstr>Лимфедем</vt:lpstr>
      <vt:lpstr>Класификација Америчког удружења за физикалну терапију (American Physical Therapy Association – APTA)</vt:lpstr>
      <vt:lpstr>Комплексна деконгестивна физикална терапија</vt:lpstr>
      <vt:lpstr>Комплексна деконгестивна физикална терапија</vt:lpstr>
      <vt:lpstr>Мануелна лимфна дренажа</vt:lpstr>
      <vt:lpstr>Компресивна терапија</vt:lpstr>
      <vt:lpstr>Ефекти кинезитерапије код пацијената са секундарним лимфедемом руке су:</vt:lpstr>
      <vt:lpstr>Вежбе које се примењују су:</vt:lpstr>
      <vt:lpstr>Пресотерапија (интермитентна пнеуматска компресија)</vt:lpstr>
      <vt:lpstr>Ласеротерапија</vt:lpstr>
      <vt:lpstr>Кинесиотапинг</vt:lpstr>
      <vt:lpstr>ТЕНС терапија</vt:lpstr>
    </vt:vector>
  </TitlesOfParts>
  <Company>BOOX Computers, Kragujevac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Rehabilitacija traumatoloških bolesnika</dc:title>
  <dc:creator>WIN98SE</dc:creator>
  <cp:lastModifiedBy>Vesna</cp:lastModifiedBy>
  <cp:revision>1002</cp:revision>
  <dcterms:created xsi:type="dcterms:W3CDTF">2002-12-17T12:07:36Z</dcterms:created>
  <dcterms:modified xsi:type="dcterms:W3CDTF">2024-08-30T08:33:58Z</dcterms:modified>
</cp:coreProperties>
</file>